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22" r:id="rId3"/>
    <p:sldId id="327" r:id="rId4"/>
    <p:sldId id="323" r:id="rId5"/>
    <p:sldId id="325" r:id="rId6"/>
    <p:sldId id="324" r:id="rId7"/>
    <p:sldId id="326" r:id="rId8"/>
    <p:sldId id="332" r:id="rId9"/>
    <p:sldId id="333" r:id="rId10"/>
    <p:sldId id="328" r:id="rId11"/>
    <p:sldId id="329" r:id="rId12"/>
    <p:sldId id="330" r:id="rId13"/>
    <p:sldId id="331" r:id="rId1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華康楷書體 Std W5" pitchFamily="66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華康楷書體 Std W5" pitchFamily="66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華康楷書體 Std W5" pitchFamily="66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華康楷書體 Std W5" pitchFamily="66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華康楷書體 Std W5" pitchFamily="66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華康楷書體 Std W5" pitchFamily="66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華康楷書體 Std W5" pitchFamily="66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華康楷書體 Std W5" pitchFamily="66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華康楷書體 Std W5" pitchFamily="66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F675"/>
    <a:srgbClr val="F10FE1"/>
    <a:srgbClr val="1E1E5C"/>
    <a:srgbClr val="292929"/>
    <a:srgbClr val="1C1C1C"/>
    <a:srgbClr val="3333CC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76276" autoAdjust="0"/>
  </p:normalViewPr>
  <p:slideViewPr>
    <p:cSldViewPr>
      <p:cViewPr varScale="1">
        <p:scale>
          <a:sx n="64" d="100"/>
          <a:sy n="64" d="100"/>
        </p:scale>
        <p:origin x="226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TW"/>
              <a:t>2010/12/13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1FAD63F-3444-4455-8093-52180E63196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21699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TW"/>
              <a:t>2010/12/13</a:t>
            </a:r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DE79EC-C97D-41FA-BC0B-FCA01A01DEFE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87226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for judging whether the image is generated or original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 for generating the fake image to disturb discriminator’s judgement</a:t>
            </a:r>
          </a:p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2010/12/13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E79EC-C97D-41FA-BC0B-FCA01A01DEFE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368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Generator model, it consists of three parts</a:t>
            </a:r>
            <a:r>
              <a: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part, Generator part and Decoder part.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Encoder part do the “down-sampling” operation to extract the feature from the image,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Generator part is composed of six residual Block to keep the image feature and non-linear transformation,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Decoder part do the  “up-sampling” operation to restore the low-resolution image to high-resolution image.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Discriminator model, usually use </a:t>
            </a:r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PatchGAN</a:t>
            </a: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model, which will use the convolution layer extract feature by down-sampling</a:t>
            </a:r>
            <a:r>
              <a: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operration</a:t>
            </a:r>
            <a:r>
              <a: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Fully Connected Layer or 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ui-sans-serif"/>
              </a:rPr>
              <a:t>Global Average Pooling to give a final decision for classification.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2010/12/13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E79EC-C97D-41FA-BC0B-FCA01A01DEFE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36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Discriminator loss is </a:t>
            </a:r>
            <a:r>
              <a:rPr lang="en-US" altLang="zh-TW" dirty="0" err="1"/>
              <a:t>caculated</a:t>
            </a:r>
            <a:r>
              <a:rPr lang="en-US" altLang="zh-TW" dirty="0"/>
              <a:t> by mean square error and the Generator loss is </a:t>
            </a:r>
            <a:r>
              <a:rPr lang="en-US" altLang="zh-TW" dirty="0" err="1"/>
              <a:t>caculated</a:t>
            </a:r>
            <a:r>
              <a:rPr lang="en-US" altLang="zh-TW" dirty="0"/>
              <a:t> by L1 loss.</a:t>
            </a:r>
          </a:p>
          <a:p>
            <a:r>
              <a:rPr lang="en-US" altLang="zh-TW" dirty="0"/>
              <a:t>The Discriminator loss is both oscillating from the begin to the end, it converges fast.</a:t>
            </a:r>
          </a:p>
          <a:p>
            <a:r>
              <a:rPr lang="en-US" altLang="zh-TW" dirty="0"/>
              <a:t>In Epoch 0, we can observe that the Generator loss in the batch before 200 is decrease drastically and oscillate in the latter batches.</a:t>
            </a:r>
          </a:p>
          <a:p>
            <a:r>
              <a:rPr lang="en-US" altLang="zh-TW" dirty="0"/>
              <a:t>In Epoch 1, it’s the same situation in the latter batches of epoch 0.</a:t>
            </a:r>
          </a:p>
          <a:p>
            <a:r>
              <a:rPr lang="en-US" altLang="zh-TW" dirty="0"/>
              <a:t>The reason why we choose training two epochs for early stopping condition is because of the generated image after two epochs training </a:t>
            </a:r>
            <a:br>
              <a:rPr lang="en-US" altLang="zh-TW" dirty="0"/>
            </a:br>
            <a:r>
              <a:rPr lang="en-US" altLang="zh-TW" dirty="0"/>
              <a:t>has the best visualize performance.</a:t>
            </a:r>
          </a:p>
          <a:p>
            <a:r>
              <a:rPr lang="en-US" altLang="zh-TW" dirty="0"/>
              <a:t>In Testing Part, we load the path file from the training part and use the Generator model to generate the cartoon-like images.</a:t>
            </a:r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2010/12/13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E79EC-C97D-41FA-BC0B-FCA01A01DEFE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41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2010/12/13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E79EC-C97D-41FA-BC0B-FCA01A01DEFE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274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2010/12/13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E79EC-C97D-41FA-BC0B-FCA01A01DEFE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40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  <a:t>A thermal printer is a printer that uses heating head-on thermal papers to produce images. </a:t>
            </a:r>
            <a:b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</a:br>
            <a: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  <a:t>Its quality of print, ease of installation, minimum use of external components, and low power consumption, </a:t>
            </a:r>
            <a:b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</a:br>
            <a: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  <a:t>makes it more popular among token or , grocery stores, tiffin centers, entertainment centers, corporate industries, etc.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TTL mode for connected the pin set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the Hardware Serial through </a:t>
            </a:r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raspi</a:t>
            </a: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-config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thermal printer works on ESC/POS command for which we will be using the dedicated library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dirty="0">
              <a:solidFill>
                <a:srgbClr val="121212"/>
              </a:solidFill>
              <a:effectLst/>
              <a:latin typeface="Lato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2010/12/13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E79EC-C97D-41FA-BC0B-FCA01A01DEFE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133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  <a:t>A thermal printer is a printer that uses heating head-on thermal papers to produce images. </a:t>
            </a:r>
            <a:b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</a:br>
            <a: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  <a:t>Its quality of print, ease of installation, minimum use of external components, and low power consumption, </a:t>
            </a:r>
            <a:b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</a:br>
            <a: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  <a:t>makes it more popular among token or , grocery stores, tiffin centers, entertainment centers, corporate industries, etc.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dirty="0">
              <a:solidFill>
                <a:srgbClr val="121212"/>
              </a:solidFill>
              <a:effectLst/>
              <a:latin typeface="Lato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2010/12/13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E79EC-C97D-41FA-BC0B-FCA01A01DEFE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146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  <a:t>A thermal printer is a printer that uses heating head-on thermal papers to produce images. </a:t>
            </a:r>
            <a:b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</a:br>
            <a: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  <a:t>Its quality of print, ease of installation, minimum use of external components, and low power consumption, </a:t>
            </a:r>
            <a:b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</a:br>
            <a:r>
              <a:rPr lang="en-US" altLang="zh-TW" b="0" i="0" dirty="0">
                <a:solidFill>
                  <a:srgbClr val="121212"/>
                </a:solidFill>
                <a:effectLst/>
                <a:latin typeface="Lato" panose="020B0604020202020204" pitchFamily="34" charset="0"/>
              </a:rPr>
              <a:t>makes it more popular among token or , grocery stores, tiffin centers, entertainment centers, corporate industries, etc.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dirty="0">
              <a:solidFill>
                <a:srgbClr val="121212"/>
              </a:solidFill>
              <a:effectLst/>
              <a:latin typeface="Lato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2010/12/13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E79EC-C97D-41FA-BC0B-FCA01A01DEFE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927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dirty="0">
              <a:solidFill>
                <a:srgbClr val="121212"/>
              </a:solidFill>
              <a:effectLst/>
              <a:latin typeface="Lato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2010/12/13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E79EC-C97D-41FA-BC0B-FCA01A01DEFE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69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30686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4400">
                <a:ea typeface="華康楷書體 Std W5" pitchFamily="66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462915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defRPr sz="3500"/>
            </a:lvl1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B9A595D-E531-4C9D-BA3A-95617528E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819DBF-67FE-4981-BC43-F4086D161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C94FFF-8D3C-4A83-AEB7-42346E91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531965-DA6A-4431-8E62-C4DF0008281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97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68413"/>
            <a:ext cx="8229600" cy="51133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70052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07112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07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0569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5" name="投影片編號版面配置區 12">
            <a:extLst>
              <a:ext uri="{FF2B5EF4-FFF2-40B4-BE49-F238E27FC236}">
                <a16:creationId xmlns:a16="http://schemas.microsoft.com/office/drawing/2014/main" id="{FB6025D4-F195-423D-9C93-50E198C663F0}"/>
              </a:ext>
            </a:extLst>
          </p:cNvPr>
          <p:cNvSpPr txBox="1">
            <a:spLocks/>
          </p:cNvSpPr>
          <p:nvPr userDrawn="1"/>
        </p:nvSpPr>
        <p:spPr>
          <a:xfrm>
            <a:off x="4287162" y="6381750"/>
            <a:ext cx="5696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華康楷書體 Std W5" pitchFamily="66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華康楷書體 Std W5" pitchFamily="66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華康楷書體 Std W5" pitchFamily="66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華康楷書體 Std W5" pitchFamily="66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華康楷書體 Std W5" pitchFamily="66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華康楷書體 Std W5" pitchFamily="66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華康楷書體 Std W5" pitchFamily="66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華康楷書體 Std W5" pitchFamily="66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華康楷書體 Std W5" pitchFamily="66" charset="-120"/>
                <a:cs typeface="+mn-cs"/>
              </a:defRPr>
            </a:lvl9pPr>
          </a:lstStyle>
          <a:p>
            <a:fld id="{28531965-DA6A-4431-8E62-C4DF00082815}" type="slidenum">
              <a:rPr lang="zh-TW" altLang="en-US" sz="2000" smtClean="0"/>
              <a:pPr/>
              <a:t>‹#›</a:t>
            </a:fld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338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80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51133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51133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77115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7212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7600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631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0178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9784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4B0C115-EF6B-494F-B7C8-83E162BA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658009-3CDB-4D0C-AE9F-BFC50694E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C8119F-CE5D-4736-9575-21E01BC46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4283B36-EBFD-4111-9160-63E06D2C2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AD35BC-9241-4B6E-8EE6-2A51A0396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7D1FE-DDB2-4BA2-B2B3-D4249C6317D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1E1E5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1E1E5C"/>
          </a:solidFill>
          <a:latin typeface="Arial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1E1E5C"/>
          </a:solidFill>
          <a:latin typeface="Arial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1E1E5C"/>
          </a:solidFill>
          <a:latin typeface="Arial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1E1E5C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1E1E5C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1E1E5C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1E1E5C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500">
          <a:solidFill>
            <a:srgbClr val="1E1E5C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000">
          <a:solidFill>
            <a:srgbClr val="29292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新細明體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新細明體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76872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4600" dirty="0">
                <a:cs typeface="Times New Roman" panose="02020603050405020304" pitchFamily="18" charset="0"/>
              </a:rPr>
              <a:t>Embedded System Final Presentation</a:t>
            </a:r>
            <a:endParaRPr lang="zh-TW" altLang="zh-TW" sz="3100" dirty="0"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CF5E179-2601-4D2E-AF2B-D5CE02EE169A}"/>
              </a:ext>
            </a:extLst>
          </p:cNvPr>
          <p:cNvSpPr txBox="1"/>
          <p:nvPr/>
        </p:nvSpPr>
        <p:spPr>
          <a:xfrm>
            <a:off x="4527316" y="4509120"/>
            <a:ext cx="3930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altLang="zh-TW" sz="2000" dirty="0">
                <a:solidFill>
                  <a:schemeClr val="tx2"/>
                </a:solidFill>
              </a:rPr>
              <a:t>91299482X  Lena </a:t>
            </a:r>
            <a:r>
              <a:rPr lang="en-US" altLang="zh-TW" sz="2000" dirty="0" err="1">
                <a:solidFill>
                  <a:schemeClr val="tx2"/>
                </a:solidFill>
              </a:rPr>
              <a:t>Mattea</a:t>
            </a:r>
            <a:r>
              <a:rPr lang="en-US" altLang="zh-TW" sz="2000" dirty="0">
                <a:solidFill>
                  <a:schemeClr val="tx2"/>
                </a:solidFill>
              </a:rPr>
              <a:t> </a:t>
            </a:r>
            <a:r>
              <a:rPr lang="en-US" altLang="zh-TW" sz="2000" dirty="0" err="1">
                <a:solidFill>
                  <a:schemeClr val="tx2"/>
                </a:solidFill>
              </a:rPr>
              <a:t>Stöxen</a:t>
            </a:r>
            <a:endParaRPr lang="en-US" altLang="zh-TW" sz="2000" dirty="0">
              <a:solidFill>
                <a:schemeClr val="tx2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altLang="zh-TW" sz="2000" dirty="0">
                <a:solidFill>
                  <a:schemeClr val="tx2"/>
                </a:solidFill>
              </a:rPr>
              <a:t>61275047H</a:t>
            </a:r>
            <a:r>
              <a:rPr lang="en-US" altLang="zh-TW" sz="2000" dirty="0">
                <a:solidFill>
                  <a:schemeClr val="tx2"/>
                </a:solidFill>
                <a:latin typeface="標楷體-繁"/>
                <a:ea typeface="標楷體-繁"/>
                <a:cs typeface="標楷體-繁"/>
                <a:sym typeface="標楷體-繁"/>
              </a:rPr>
              <a:t>  </a:t>
            </a:r>
            <a:r>
              <a:rPr lang="zh-TW" altLang="en-US" sz="2000" dirty="0">
                <a:solidFill>
                  <a:schemeClr val="tx2"/>
                </a:solidFill>
                <a:latin typeface="標楷體-繁"/>
                <a:ea typeface="標楷體-繁"/>
                <a:cs typeface="標楷體-繁"/>
                <a:sym typeface="標楷體-繁"/>
              </a:rPr>
              <a:t>黃聖崴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altLang="zh-TW" sz="2000" dirty="0">
                <a:solidFill>
                  <a:schemeClr val="tx2"/>
                </a:solidFill>
              </a:rPr>
              <a:t>61275055H</a:t>
            </a:r>
            <a:r>
              <a:rPr lang="en-US" altLang="zh-TW" sz="2000" dirty="0">
                <a:solidFill>
                  <a:schemeClr val="tx2"/>
                </a:solidFill>
                <a:latin typeface="標楷體-繁"/>
                <a:ea typeface="標楷體-繁"/>
                <a:cs typeface="標楷體-繁"/>
                <a:sym typeface="標楷體-繁"/>
              </a:rPr>
              <a:t>  </a:t>
            </a:r>
            <a:r>
              <a:rPr lang="zh-TW" altLang="en-US" sz="2000" dirty="0">
                <a:solidFill>
                  <a:schemeClr val="tx2"/>
                </a:solidFill>
                <a:latin typeface="標楷體-繁"/>
                <a:ea typeface="標楷體-繁"/>
                <a:cs typeface="標楷體-繁"/>
                <a:sym typeface="標楷體-繁"/>
              </a:rPr>
              <a:t>謝允喆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altLang="zh-TW" sz="2000" dirty="0">
                <a:solidFill>
                  <a:schemeClr val="tx2"/>
                </a:solidFill>
              </a:rPr>
              <a:t>61275068H</a:t>
            </a:r>
            <a:r>
              <a:rPr lang="en-US" altLang="zh-TW" sz="2000" dirty="0">
                <a:solidFill>
                  <a:schemeClr val="tx2"/>
                </a:solidFill>
                <a:latin typeface="標楷體-繁"/>
                <a:ea typeface="標楷體-繁"/>
                <a:cs typeface="標楷體-繁"/>
                <a:sym typeface="標楷體-繁"/>
              </a:rPr>
              <a:t>  </a:t>
            </a:r>
            <a:r>
              <a:rPr lang="zh-TW" altLang="en-US" sz="2000" dirty="0">
                <a:solidFill>
                  <a:schemeClr val="tx2"/>
                </a:solidFill>
                <a:latin typeface="標楷體-繁"/>
                <a:ea typeface="標楷體-繁"/>
                <a:cs typeface="標楷體-繁"/>
                <a:sym typeface="標楷體-繁"/>
              </a:rPr>
              <a:t>李柏昇</a:t>
            </a:r>
            <a:r>
              <a:rPr lang="zh-TW" altLang="en-US" sz="2000" dirty="0">
                <a:solidFill>
                  <a:schemeClr val="tx2"/>
                </a:solidFill>
              </a:rPr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Thermal Printer paper</a:t>
            </a:r>
          </a:p>
        </p:txBody>
      </p:sp>
      <p:pic>
        <p:nvPicPr>
          <p:cNvPr id="29" name="圖片 9" descr="圖片 9">
            <a:extLst>
              <a:ext uri="{FF2B5EF4-FFF2-40B4-BE49-F238E27FC236}">
                <a16:creationId xmlns:a16="http://schemas.microsoft.com/office/drawing/2014/main" id="{EF1746A3-8AE0-4FE6-9924-FBBF110C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56792"/>
            <a:ext cx="2096874" cy="2146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402EA2B-2C36-49DD-9D3D-3C26F9DB2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46" t="28637" r="21807" b="31313"/>
          <a:stretch/>
        </p:blipFill>
        <p:spPr>
          <a:xfrm>
            <a:off x="949340" y="3861048"/>
            <a:ext cx="2141393" cy="2047573"/>
          </a:xfrm>
          <a:prstGeom prst="rect">
            <a:avLst/>
          </a:prstGeom>
        </p:spPr>
      </p:pic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896039BA-C8CF-4B8A-9E2F-386B80547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938" y="1642836"/>
            <a:ext cx="4749861" cy="2952327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heating head-on thermal papers to produce images.</a:t>
            </a:r>
          </a:p>
          <a:p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TTL mode for connected the pin set</a:t>
            </a:r>
          </a:p>
          <a:p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the Hardware Serial through 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raspi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-config</a:t>
            </a:r>
          </a:p>
          <a:p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on ESC/POS command to use the dedicated library</a:t>
            </a:r>
            <a:b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23A21CAA-A7A7-4C1C-A59B-4EF14E7A5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38" y="4942395"/>
            <a:ext cx="4749861" cy="9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Demo</a:t>
            </a:r>
          </a:p>
        </p:txBody>
      </p:sp>
      <p:pic>
        <p:nvPicPr>
          <p:cNvPr id="9" name="IMG_2647">
            <a:hlinkClick r:id="" action="ppaction://media"/>
            <a:extLst>
              <a:ext uri="{FF2B5EF4-FFF2-40B4-BE49-F238E27FC236}">
                <a16:creationId xmlns:a16="http://schemas.microsoft.com/office/drawing/2014/main" id="{945870EE-143E-470B-8D65-975FDF221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716" y="1484784"/>
            <a:ext cx="8152567" cy="45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defRPr sz="3600"/>
            </a:pPr>
            <a:r>
              <a:rPr lang="en-US" altLang="zh-TW" sz="4000" dirty="0"/>
              <a:t>BOM</a:t>
            </a:r>
            <a:r>
              <a:rPr lang="en-US" altLang="zh-TW" sz="3600" dirty="0"/>
              <a:t> (Bill of Materials)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9818AC2-107F-4E3F-A025-85E531834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272384"/>
              </p:ext>
            </p:extLst>
          </p:nvPr>
        </p:nvGraphicFramePr>
        <p:xfrm>
          <a:off x="457200" y="1628800"/>
          <a:ext cx="5528166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2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81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chemeClr val="tx1"/>
                          </a:solidFill>
                          <a:sym typeface="Calibri"/>
                        </a:rPr>
                        <a:t>Name</a:t>
                      </a:r>
                      <a:endParaRPr sz="1600" b="1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chemeClr val="tx1"/>
                          </a:solidFill>
                          <a:sym typeface="Calibri"/>
                        </a:rPr>
                        <a:t>Serial number</a:t>
                      </a:r>
                      <a:endParaRPr sz="1600" b="1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Raspberry Pi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Raspberry Pi 4 Model B (2 GB RAM)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>
                          <a:solidFill>
                            <a:schemeClr val="tx1"/>
                          </a:solidFill>
                          <a:sym typeface="Calibri"/>
                        </a:rPr>
                        <a:t>SD Card</a:t>
                      </a:r>
                      <a:endParaRPr sz="16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SanDisk Ultra microSD UHS-I 64GB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8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  <a:sym typeface="Calibri"/>
                        </a:rPr>
                        <a:t>USB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  <a:sym typeface="Calibri"/>
                        </a:rPr>
                        <a:t> </a:t>
                      </a:r>
                      <a:r>
                        <a:rPr sz="1600" dirty="0">
                          <a:solidFill>
                            <a:schemeClr val="tx1"/>
                          </a:solidFill>
                          <a:sym typeface="Calibri"/>
                        </a:rPr>
                        <a:t>Camera</a:t>
                      </a:r>
                      <a:endParaRPr sz="16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Raspberry Pi Camera Module V2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>
                          <a:solidFill>
                            <a:schemeClr val="tx1"/>
                          </a:solidFill>
                          <a:sym typeface="Calibri"/>
                        </a:rPr>
                        <a:t>Dupont Line</a:t>
                      </a:r>
                      <a:endParaRPr sz="16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Dupont Line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8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>
                          <a:solidFill>
                            <a:schemeClr val="tx1"/>
                          </a:solidFill>
                          <a:sym typeface="Calibri"/>
                        </a:rPr>
                        <a:t>Breadboard</a:t>
                      </a:r>
                      <a:endParaRPr sz="16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>
                          <a:solidFill>
                            <a:schemeClr val="tx1"/>
                          </a:solidFill>
                          <a:sym typeface="Calibri"/>
                        </a:rPr>
                        <a:t>Breadboard</a:t>
                      </a:r>
                      <a:endParaRPr sz="16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8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Micro HDMI/HDMI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Micro HDMI/HDMI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8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Button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sym typeface="Calibri"/>
                        </a:rPr>
                        <a:t>r13-507 push button switch</a:t>
                      </a:r>
                      <a:endParaRPr sz="16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4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Thermal Printer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Yokoscan EM5820 58mm Thermal Kiosk Printer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8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Touchscreen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3.5inch Resistive Touch Display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44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>
                          <a:solidFill>
                            <a:schemeClr val="tx1"/>
                          </a:solidFill>
                          <a:sym typeface="Calibri"/>
                        </a:rPr>
                        <a:t>Thermal Printer paper</a:t>
                      </a:r>
                      <a:endParaRPr sz="16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solidFill>
                            <a:schemeClr val="tx1"/>
                          </a:solidFill>
                          <a:sym typeface="Calibri"/>
                        </a:rPr>
                        <a:t>57mm*40mm thermal Printer paper</a:t>
                      </a:r>
                      <a:endParaRPr sz="16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816">
                <a:tc>
                  <a:txBody>
                    <a:bodyPr/>
                    <a:lstStyle/>
                    <a:p>
                      <a:pPr algn="l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GSM</a:t>
                      </a:r>
                      <a:endParaRPr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UAWEI Mobile Broadband</a:t>
                      </a:r>
                      <a:endParaRPr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E67B7551-8C3E-4CC6-A8B6-C3FBCA655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" t="27743" r="9065" b="13558"/>
          <a:stretch/>
        </p:blipFill>
        <p:spPr>
          <a:xfrm>
            <a:off x="6354185" y="1628800"/>
            <a:ext cx="2408985" cy="21168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7077B1B-4B24-4B57-AF98-9BEFCDC8C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38" b="4916"/>
          <a:stretch/>
        </p:blipFill>
        <p:spPr>
          <a:xfrm>
            <a:off x="6476577" y="4023033"/>
            <a:ext cx="2210223" cy="211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5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G_4299.JPG" descr="IMG_4299.JPG">
            <a:extLst>
              <a:ext uri="{FF2B5EF4-FFF2-40B4-BE49-F238E27FC236}">
                <a16:creationId xmlns:a16="http://schemas.microsoft.com/office/drawing/2014/main" id="{5F8A3B6C-4E90-408F-8D81-ABC93EBC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92" y="2708919"/>
            <a:ext cx="4091056" cy="19753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/>
              <a:t>Breakdown of Job Assignment &amp; Gannt Chart</a:t>
            </a:r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6545BC72-6131-40CA-B2E7-0B4AC5AAC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407027"/>
              </p:ext>
            </p:extLst>
          </p:nvPr>
        </p:nvGraphicFramePr>
        <p:xfrm>
          <a:off x="251520" y="2064752"/>
          <a:ext cx="4709636" cy="3263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79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>
                          <a:solidFill>
                            <a:schemeClr val="tx1"/>
                          </a:solidFill>
                          <a:sym typeface="Calibri"/>
                        </a:rPr>
                        <a:t>Work</a:t>
                      </a:r>
                      <a:endParaRPr sz="1500" b="1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  <a:sym typeface="Helvetica"/>
                        </a:rPr>
                        <a:t>李柏昇</a:t>
                      </a:r>
                      <a:endParaRPr sz="1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 sz="1500" dirty="0">
                          <a:solidFill>
                            <a:schemeClr val="tx1"/>
                          </a:solidFill>
                          <a:sym typeface="Helvetica"/>
                        </a:rPr>
                        <a:t>黃聖崴</a:t>
                      </a:r>
                      <a:endParaRPr sz="1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  <a:sym typeface="Helvetica"/>
                        </a:rPr>
                        <a:t>謝允喆</a:t>
                      </a:r>
                      <a:endParaRPr sz="1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  <a:sym typeface="Calibri"/>
                        </a:rPr>
                        <a:t>Lena</a:t>
                      </a:r>
                      <a:endParaRPr sz="1500" b="1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>
                          <a:solidFill>
                            <a:schemeClr val="tx1"/>
                          </a:solidFill>
                          <a:sym typeface="Calibri"/>
                        </a:rPr>
                        <a:t>Find model</a:t>
                      </a: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sz="15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37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>
                          <a:solidFill>
                            <a:schemeClr val="tx1"/>
                          </a:solidFill>
                          <a:sym typeface="Calibri"/>
                        </a:rPr>
                        <a:t>Find dataset</a:t>
                      </a: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sz="15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 lang="zh-TW" altLang="en-US" sz="1500" kern="1200" dirty="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lang="zh-TW" altLang="en-US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 lang="zh-TW" altLang="en-US" sz="1500" kern="1200" dirty="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lang="zh-TW" altLang="en-US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37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zh-TW" sz="1500" dirty="0">
                          <a:solidFill>
                            <a:schemeClr val="tx1"/>
                          </a:solidFill>
                          <a:sym typeface="Calibri"/>
                        </a:rPr>
                        <a:t>Image</a:t>
                      </a:r>
                      <a:br>
                        <a:rPr lang="en-US" altLang="zh-TW" sz="1500" dirty="0">
                          <a:solidFill>
                            <a:schemeClr val="tx1"/>
                          </a:solidFill>
                          <a:sym typeface="Calibri"/>
                        </a:rPr>
                      </a:br>
                      <a:r>
                        <a:rPr lang="en-US" altLang="zh-TW" sz="1500" dirty="0">
                          <a:solidFill>
                            <a:schemeClr val="tx1"/>
                          </a:solidFill>
                          <a:sym typeface="Calibri"/>
                        </a:rPr>
                        <a:t>Pre-processing</a:t>
                      </a: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sz="15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lang="zh-TW" altLang="en-US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 lang="zh-TW" altLang="en-US" sz="1500" kern="1200" dirty="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lang="zh-TW" altLang="en-US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723676853"/>
                  </a:ext>
                </a:extLst>
              </a:tr>
              <a:tr h="35137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  <a:sym typeface="Calibri"/>
                        </a:rPr>
                        <a:t>Hardware code</a:t>
                      </a:r>
                      <a:endParaRPr sz="15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sz="15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sz="15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37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  <a:sym typeface="Calibri"/>
                        </a:rPr>
                        <a:t>Software code</a:t>
                      </a:r>
                      <a:endParaRPr sz="15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sz="15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sz="15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sz="15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37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  <a:sym typeface="Calibri"/>
                        </a:rPr>
                        <a:t>User interface design</a:t>
                      </a:r>
                      <a:endParaRPr sz="15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sz="15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sz="15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sz="15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37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sym typeface="Calibri"/>
                        </a:rPr>
                        <a:t>Outlook View</a:t>
                      </a:r>
                      <a:endParaRPr sz="15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 lang="zh-TW" altLang="en-US" sz="1500" kern="1200" dirty="0">
                          <a:solidFill>
                            <a:schemeClr val="tx1"/>
                          </a:solidFill>
                          <a:sym typeface="Calibri"/>
                        </a:rPr>
                        <a:t>☑</a:t>
                      </a:r>
                      <a:endParaRPr lang="zh-TW" altLang="en-US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endParaRPr sz="15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endParaRPr lang="zh-TW" altLang="en-US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3916262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75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</a:t>
            </a:r>
            <a:r>
              <a:rPr lang="en-US" altLang="zh-TW" sz="3600" dirty="0"/>
              <a:t> Scenarios (Story Line)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F7690-964B-4D01-AD55-2EFC9648D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3337"/>
          </a:xfrm>
        </p:spPr>
        <p:txBody>
          <a:bodyPr>
            <a:normAutofit/>
          </a:bodyPr>
          <a:lstStyle/>
          <a:p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smartphone cameras, capturing 'real' live has become easy</a:t>
            </a:r>
          </a:p>
          <a:p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Capturing something unique and different</a:t>
            </a:r>
          </a:p>
          <a:p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Retro &amp; Printing Cameras getting more popular</a:t>
            </a:r>
          </a:p>
          <a:p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Convenient printing and digital distribution</a:t>
            </a:r>
          </a:p>
          <a:p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 way to keep a memory </a:t>
            </a:r>
          </a:p>
          <a:p>
            <a:endParaRPr lang="en-US" altLang="zh-TW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0A1C8FF-F98E-455F-B0A0-11002383E735}"/>
              </a:ext>
            </a:extLst>
          </p:cNvPr>
          <p:cNvGrpSpPr/>
          <p:nvPr/>
        </p:nvGrpSpPr>
        <p:grpSpPr>
          <a:xfrm>
            <a:off x="3047670" y="3797980"/>
            <a:ext cx="2897206" cy="1229043"/>
            <a:chOff x="4320424" y="4084478"/>
            <a:chExt cx="2897206" cy="1229043"/>
          </a:xfrm>
        </p:grpSpPr>
        <p:pic>
          <p:nvPicPr>
            <p:cNvPr id="7" name="圖片 28695" descr="圖片 28695">
              <a:extLst>
                <a:ext uri="{FF2B5EF4-FFF2-40B4-BE49-F238E27FC236}">
                  <a16:creationId xmlns:a16="http://schemas.microsoft.com/office/drawing/2014/main" id="{594FD533-0BE2-44B4-979D-574927165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1071" y="4084478"/>
              <a:ext cx="1013632" cy="91226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箭號: 向右 28697">
              <a:extLst>
                <a:ext uri="{FF2B5EF4-FFF2-40B4-BE49-F238E27FC236}">
                  <a16:creationId xmlns:a16="http://schemas.microsoft.com/office/drawing/2014/main" id="{B2B7CD25-3816-4C79-8372-BFA4D603906D}"/>
                </a:ext>
              </a:extLst>
            </p:cNvPr>
            <p:cNvSpPr/>
            <p:nvPr/>
          </p:nvSpPr>
          <p:spPr>
            <a:xfrm>
              <a:off x="4320424" y="4996746"/>
              <a:ext cx="2897206" cy="31677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>
              <a:solidFill>
                <a:srgbClr val="26415A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44FF16D3-70BF-451D-9422-A6D7DF2A3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07" y="3934999"/>
            <a:ext cx="1867272" cy="18672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18764E4-1F81-4639-BD25-33DAAAD7E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862991"/>
            <a:ext cx="1939280" cy="19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9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D483339-2DD3-4321-B21E-E72408A52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37" y="1340768"/>
            <a:ext cx="662772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1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Proposed Model - Cycle 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F7690-964B-4D01-AD55-2EFC9648D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3337"/>
          </a:xfrm>
        </p:spPr>
        <p:txBody>
          <a:bodyPr>
            <a:normAutofit/>
          </a:bodyPr>
          <a:lstStyle/>
          <a:p>
            <a:r>
              <a:rPr lang="en-US" altLang="zh-TW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Discriminator &amp; Two Generator</a:t>
            </a:r>
          </a:p>
          <a:p>
            <a:r>
              <a:rPr lang="en-US" altLang="zh-TW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data distribution(e.g. real image &amp; cartoon image)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B6600606-C0D2-4DC8-BF56-E2B1ACF9E8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51" y="3283821"/>
            <a:ext cx="3632697" cy="2305419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4A2DD108-A734-4488-B0BD-E6AFCA86E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79015"/>
            <a:ext cx="1510225" cy="1510225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46FC71B6-1535-4BC9-B89A-C0B3E210F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67" y="4084711"/>
            <a:ext cx="1510225" cy="1510225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ECDBD781-46B2-454F-B5C4-27FDA7218718}"/>
              </a:ext>
            </a:extLst>
          </p:cNvPr>
          <p:cNvSpPr txBox="1"/>
          <p:nvPr/>
        </p:nvSpPr>
        <p:spPr>
          <a:xfrm>
            <a:off x="1064552" y="3521443"/>
            <a:ext cx="1471878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53BBAD0-81DC-44B2-80DB-D290AC82A97B}"/>
              </a:ext>
            </a:extLst>
          </p:cNvPr>
          <p:cNvSpPr txBox="1"/>
          <p:nvPr/>
        </p:nvSpPr>
        <p:spPr>
          <a:xfrm>
            <a:off x="6336792" y="3521443"/>
            <a:ext cx="1933543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cartoon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9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 Model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89736C-86C3-4B6C-9AD2-BC3155FE1B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4416"/>
            <a:ext cx="3770272" cy="255705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EFC10DC-BAF0-41E3-A92D-B25A3EA316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64416"/>
            <a:ext cx="4582388" cy="280123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966C578-F8A3-4A6B-B382-38E79AFCEBCE}"/>
              </a:ext>
            </a:extLst>
          </p:cNvPr>
          <p:cNvSpPr txBox="1"/>
          <p:nvPr/>
        </p:nvSpPr>
        <p:spPr>
          <a:xfrm>
            <a:off x="1635251" y="1510623"/>
            <a:ext cx="141417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775E30-7ADD-4680-8383-8172929D8419}"/>
              </a:ext>
            </a:extLst>
          </p:cNvPr>
          <p:cNvSpPr txBox="1"/>
          <p:nvPr/>
        </p:nvSpPr>
        <p:spPr>
          <a:xfrm>
            <a:off x="5917261" y="1510623"/>
            <a:ext cx="189186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007B0E5-2008-429C-BDE0-CB166A5F4E03}"/>
              </a:ext>
            </a:extLst>
          </p:cNvPr>
          <p:cNvSpPr txBox="1"/>
          <p:nvPr/>
        </p:nvSpPr>
        <p:spPr>
          <a:xfrm>
            <a:off x="7486952" y="2287417"/>
            <a:ext cx="119856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PatchGAN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451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Pre-processing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F7690-964B-4D01-AD55-2EFC9648D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3337"/>
          </a:xfrm>
        </p:spPr>
        <p:txBody>
          <a:bodyPr>
            <a:normAutofit/>
          </a:bodyPr>
          <a:lstStyle/>
          <a:p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feeding the data into the model, we filter out real images with complex backgrounds and defective cartoon images to ensure that the generated cartoon characters have complete facial features.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2F62FDE-9435-4302-9DCB-57C62CCFD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1418168" cy="945445"/>
          </a:xfrm>
          <a:prstGeom prst="rect">
            <a:avLst/>
          </a:prstGeom>
        </p:spPr>
      </p:pic>
      <p:sp>
        <p:nvSpPr>
          <p:cNvPr id="11" name="十字形 10">
            <a:extLst>
              <a:ext uri="{FF2B5EF4-FFF2-40B4-BE49-F238E27FC236}">
                <a16:creationId xmlns:a16="http://schemas.microsoft.com/office/drawing/2014/main" id="{5163D3EF-7EE8-4740-9A7E-4408773BA9E3}"/>
              </a:ext>
            </a:extLst>
          </p:cNvPr>
          <p:cNvSpPr/>
          <p:nvPr/>
        </p:nvSpPr>
        <p:spPr>
          <a:xfrm rot="2639240">
            <a:off x="2385013" y="2826189"/>
            <a:ext cx="914400" cy="914400"/>
          </a:xfrm>
          <a:prstGeom prst="plus">
            <a:avLst>
              <a:gd name="adj" fmla="val 4412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7A1E561-CF81-4064-8D00-D86F2AB1E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19" y="3789040"/>
            <a:ext cx="1418168" cy="9454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A1C4801-A7AA-4A7F-9803-472D304B61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54" y="4844972"/>
            <a:ext cx="1292956" cy="12929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18F2A51-C4D0-4CCD-A5FD-33BE7350A9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25" y="4844972"/>
            <a:ext cx="1292956" cy="12929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8" name="L 圖案 17">
            <a:extLst>
              <a:ext uri="{FF2B5EF4-FFF2-40B4-BE49-F238E27FC236}">
                <a16:creationId xmlns:a16="http://schemas.microsoft.com/office/drawing/2014/main" id="{924A0560-96AD-408A-8B33-868F13B7A0EC}"/>
              </a:ext>
            </a:extLst>
          </p:cNvPr>
          <p:cNvSpPr/>
          <p:nvPr/>
        </p:nvSpPr>
        <p:spPr>
          <a:xfrm rot="18832710">
            <a:off x="6052840" y="2759105"/>
            <a:ext cx="914400" cy="445063"/>
          </a:xfrm>
          <a:prstGeom prst="corner">
            <a:avLst>
              <a:gd name="adj1" fmla="val 25411"/>
              <a:gd name="adj2" fmla="val 22969"/>
            </a:avLst>
          </a:prstGeom>
          <a:solidFill>
            <a:srgbClr val="0AF67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FD5A30D-FE2E-4B55-A0FB-306B11F630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01" y="3487288"/>
            <a:ext cx="1436982" cy="129295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8698EB2-9A1E-43B1-A2DC-B037656C2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30" y="3487288"/>
            <a:ext cx="1023790" cy="129295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DA8C524-3818-4961-9ACF-9350466891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52" y="4869963"/>
            <a:ext cx="1358280" cy="13582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91B3A35-5991-4464-8CC8-0F4D34F3BE2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58" y="4869963"/>
            <a:ext cx="1358280" cy="13582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290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&amp; Testing Part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943F335-0C4B-4AFF-9ED5-4E1C6CDA8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00335"/>
              </p:ext>
            </p:extLst>
          </p:nvPr>
        </p:nvGraphicFramePr>
        <p:xfrm>
          <a:off x="6012160" y="3139510"/>
          <a:ext cx="2489200" cy="173736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79716804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2941078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65966893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real image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cartoon image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587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Training Data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704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979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4289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Validation Data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103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198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9716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Testing Data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200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</a:rPr>
                        <a:t>150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164377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3FA15A0-A1DA-4AE1-91E2-8EC88E7A2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88" y="1605559"/>
            <a:ext cx="4457633" cy="222881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83AD608-3B42-4226-8B01-A0DBC4D951CB}"/>
              </a:ext>
            </a:extLst>
          </p:cNvPr>
          <p:cNvSpPr txBox="1"/>
          <p:nvPr/>
        </p:nvSpPr>
        <p:spPr>
          <a:xfrm>
            <a:off x="2670999" y="1260356"/>
            <a:ext cx="103105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Epoch 0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EB3E63-3F2A-418B-93E7-B6F24FD45782}"/>
              </a:ext>
            </a:extLst>
          </p:cNvPr>
          <p:cNvSpPr txBox="1"/>
          <p:nvPr/>
        </p:nvSpPr>
        <p:spPr>
          <a:xfrm>
            <a:off x="2667839" y="3875479"/>
            <a:ext cx="103105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Epoch 1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FFC742A-E13D-4385-AAA5-1FE76F9BB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88" y="4262730"/>
            <a:ext cx="4457633" cy="222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4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Hardware Block Diagram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F0E673F-D518-4977-90C0-463230BEF1A8}"/>
              </a:ext>
            </a:extLst>
          </p:cNvPr>
          <p:cNvGrpSpPr/>
          <p:nvPr/>
        </p:nvGrpSpPr>
        <p:grpSpPr>
          <a:xfrm>
            <a:off x="1422234" y="3165892"/>
            <a:ext cx="2862293" cy="1533041"/>
            <a:chOff x="1422234" y="3165892"/>
            <a:chExt cx="2862293" cy="1533041"/>
          </a:xfrm>
        </p:grpSpPr>
        <p:sp>
          <p:nvSpPr>
            <p:cNvPr id="33" name="Rechteck">
              <a:extLst>
                <a:ext uri="{FF2B5EF4-FFF2-40B4-BE49-F238E27FC236}">
                  <a16:creationId xmlns:a16="http://schemas.microsoft.com/office/drawing/2014/main" id="{00B155F1-12DF-4AA1-9F24-B6A46B17D1C5}"/>
                </a:ext>
              </a:extLst>
            </p:cNvPr>
            <p:cNvSpPr/>
            <p:nvPr/>
          </p:nvSpPr>
          <p:spPr>
            <a:xfrm>
              <a:off x="1422234" y="3165892"/>
              <a:ext cx="2862293" cy="1533041"/>
            </a:xfrm>
            <a:prstGeom prst="rect">
              <a:avLst/>
            </a:prstGeom>
            <a:solidFill>
              <a:srgbClr val="E2F0D9"/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4" name="Raspberry Pi 4">
              <a:extLst>
                <a:ext uri="{FF2B5EF4-FFF2-40B4-BE49-F238E27FC236}">
                  <a16:creationId xmlns:a16="http://schemas.microsoft.com/office/drawing/2014/main" id="{9BA2CDB6-806A-42DC-A32A-F810848CB774}"/>
                </a:ext>
              </a:extLst>
            </p:cNvPr>
            <p:cNvSpPr txBox="1"/>
            <p:nvPr/>
          </p:nvSpPr>
          <p:spPr>
            <a:xfrm>
              <a:off x="1467758" y="3413141"/>
              <a:ext cx="2771244" cy="1038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Raspberry Pi 4</a:t>
              </a:r>
            </a:p>
            <a:p>
              <a:pPr algn="ctr"/>
              <a:endParaRPr/>
            </a:p>
            <a:p>
              <a:pPr algn="ctr"/>
              <a:endParaRPr/>
            </a:p>
          </p:txBody>
        </p:sp>
      </p:grpSp>
      <p:grpSp>
        <p:nvGrpSpPr>
          <p:cNvPr id="12" name="矩形 3">
            <a:extLst>
              <a:ext uri="{FF2B5EF4-FFF2-40B4-BE49-F238E27FC236}">
                <a16:creationId xmlns:a16="http://schemas.microsoft.com/office/drawing/2014/main" id="{75C991F6-8EF4-4693-9AB1-AFADADCCE73D}"/>
              </a:ext>
            </a:extLst>
          </p:cNvPr>
          <p:cNvGrpSpPr/>
          <p:nvPr/>
        </p:nvGrpSpPr>
        <p:grpSpPr>
          <a:xfrm>
            <a:off x="2769236" y="3968913"/>
            <a:ext cx="1351731" cy="584015"/>
            <a:chOff x="0" y="0"/>
            <a:chExt cx="1451818" cy="645864"/>
          </a:xfrm>
        </p:grpSpPr>
        <p:sp>
          <p:nvSpPr>
            <p:cNvPr id="31" name="Rechteck">
              <a:extLst>
                <a:ext uri="{FF2B5EF4-FFF2-40B4-BE49-F238E27FC236}">
                  <a16:creationId xmlns:a16="http://schemas.microsoft.com/office/drawing/2014/main" id="{71634D4B-4A9C-4C2A-AB10-FCFAE948E45B}"/>
                </a:ext>
              </a:extLst>
            </p:cNvPr>
            <p:cNvSpPr/>
            <p:nvPr/>
          </p:nvSpPr>
          <p:spPr>
            <a:xfrm>
              <a:off x="-1" y="-1"/>
              <a:ext cx="1451820" cy="645866"/>
            </a:xfrm>
            <a:prstGeom prst="rect">
              <a:avLst/>
            </a:prstGeom>
            <a:solidFill>
              <a:srgbClr val="D0CECE"/>
            </a:solidFill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32" name="GSM (sent email)">
              <a:extLst>
                <a:ext uri="{FF2B5EF4-FFF2-40B4-BE49-F238E27FC236}">
                  <a16:creationId xmlns:a16="http://schemas.microsoft.com/office/drawing/2014/main" id="{21135AF4-EA45-401F-A0E3-07C8F47002C6}"/>
                </a:ext>
              </a:extLst>
            </p:cNvPr>
            <p:cNvSpPr txBox="1"/>
            <p:nvPr/>
          </p:nvSpPr>
          <p:spPr>
            <a:xfrm>
              <a:off x="48894" y="52928"/>
              <a:ext cx="1354030" cy="540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/>
              </a:pPr>
              <a:r>
                <a:t>GSM</a:t>
              </a:r>
              <a:br/>
              <a:r>
                <a:t>(sent email)</a:t>
              </a:r>
            </a:p>
          </p:txBody>
        </p:sp>
      </p:grpSp>
      <p:sp>
        <p:nvSpPr>
          <p:cNvPr id="13" name="直線接點 5">
            <a:extLst>
              <a:ext uri="{FF2B5EF4-FFF2-40B4-BE49-F238E27FC236}">
                <a16:creationId xmlns:a16="http://schemas.microsoft.com/office/drawing/2014/main" id="{EA371E20-0AB3-4316-B7E4-0C78BFE57BE8}"/>
              </a:ext>
            </a:extLst>
          </p:cNvPr>
          <p:cNvSpPr/>
          <p:nvPr/>
        </p:nvSpPr>
        <p:spPr>
          <a:xfrm flipH="1">
            <a:off x="1831134" y="2435874"/>
            <a:ext cx="1" cy="730019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CAA2031-3437-4555-A524-F708547A6AF6}"/>
              </a:ext>
            </a:extLst>
          </p:cNvPr>
          <p:cNvGrpSpPr/>
          <p:nvPr/>
        </p:nvGrpSpPr>
        <p:grpSpPr>
          <a:xfrm>
            <a:off x="1115616" y="1868335"/>
            <a:ext cx="1431039" cy="591054"/>
            <a:chOff x="1115616" y="1868335"/>
            <a:chExt cx="1431039" cy="591054"/>
          </a:xfrm>
        </p:grpSpPr>
        <p:sp>
          <p:nvSpPr>
            <p:cNvPr id="29" name="Rechteck">
              <a:extLst>
                <a:ext uri="{FF2B5EF4-FFF2-40B4-BE49-F238E27FC236}">
                  <a16:creationId xmlns:a16="http://schemas.microsoft.com/office/drawing/2014/main" id="{BD14FF58-C8CC-4208-9D64-4738060165DD}"/>
                </a:ext>
              </a:extLst>
            </p:cNvPr>
            <p:cNvSpPr/>
            <p:nvPr/>
          </p:nvSpPr>
          <p:spPr>
            <a:xfrm>
              <a:off x="1115616" y="1868335"/>
              <a:ext cx="1431039" cy="591054"/>
            </a:xfrm>
            <a:prstGeom prst="rect">
              <a:avLst/>
            </a:prstGeom>
            <a:solidFill>
              <a:srgbClr val="DEEBF7"/>
            </a:solidFill>
            <a:ln w="19050" cap="flat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" name="Camera">
              <a:extLst>
                <a:ext uri="{FF2B5EF4-FFF2-40B4-BE49-F238E27FC236}">
                  <a16:creationId xmlns:a16="http://schemas.microsoft.com/office/drawing/2014/main" id="{AF88BEF2-C14E-467C-94BA-145E0F6CFC81}"/>
                </a:ext>
              </a:extLst>
            </p:cNvPr>
            <p:cNvSpPr txBox="1"/>
            <p:nvPr/>
          </p:nvSpPr>
          <p:spPr>
            <a:xfrm>
              <a:off x="1161140" y="2006330"/>
              <a:ext cx="1339990" cy="3150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rPr dirty="0"/>
                <a:t>Camera</a:t>
              </a:r>
            </a:p>
          </p:txBody>
        </p:sp>
      </p:grpSp>
      <p:sp>
        <p:nvSpPr>
          <p:cNvPr id="16" name="直線接點 11">
            <a:extLst>
              <a:ext uri="{FF2B5EF4-FFF2-40B4-BE49-F238E27FC236}">
                <a16:creationId xmlns:a16="http://schemas.microsoft.com/office/drawing/2014/main" id="{B8E26D0E-A1D6-4DB2-9BD0-05171B41F7A7}"/>
              </a:ext>
            </a:extLst>
          </p:cNvPr>
          <p:cNvSpPr/>
          <p:nvPr/>
        </p:nvSpPr>
        <p:spPr>
          <a:xfrm>
            <a:off x="3957406" y="2435874"/>
            <a:ext cx="1" cy="730019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7D9FA7C-BBBA-49F2-B1D3-5C0A3D8B330C}"/>
              </a:ext>
            </a:extLst>
          </p:cNvPr>
          <p:cNvGrpSpPr/>
          <p:nvPr/>
        </p:nvGrpSpPr>
        <p:grpSpPr>
          <a:xfrm>
            <a:off x="2805055" y="1844822"/>
            <a:ext cx="2304703" cy="591054"/>
            <a:chOff x="2805055" y="1844822"/>
            <a:chExt cx="2304703" cy="591054"/>
          </a:xfrm>
        </p:grpSpPr>
        <p:sp>
          <p:nvSpPr>
            <p:cNvPr id="27" name="Rechteck">
              <a:extLst>
                <a:ext uri="{FF2B5EF4-FFF2-40B4-BE49-F238E27FC236}">
                  <a16:creationId xmlns:a16="http://schemas.microsoft.com/office/drawing/2014/main" id="{2B34B3E9-5E56-4507-B04C-B28B61555FF4}"/>
                </a:ext>
              </a:extLst>
            </p:cNvPr>
            <p:cNvSpPr/>
            <p:nvPr/>
          </p:nvSpPr>
          <p:spPr>
            <a:xfrm>
              <a:off x="2805055" y="1844822"/>
              <a:ext cx="2304703" cy="591054"/>
            </a:xfrm>
            <a:prstGeom prst="rect">
              <a:avLst/>
            </a:prstGeom>
            <a:solidFill>
              <a:srgbClr val="DEEBF7"/>
            </a:solidFill>
            <a:ln w="19050" cap="flat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8" name="Button…">
              <a:extLst>
                <a:ext uri="{FF2B5EF4-FFF2-40B4-BE49-F238E27FC236}">
                  <a16:creationId xmlns:a16="http://schemas.microsoft.com/office/drawing/2014/main" id="{AB15280C-0463-4233-8C20-F3F48B0A7817}"/>
                </a:ext>
              </a:extLst>
            </p:cNvPr>
            <p:cNvSpPr txBox="1"/>
            <p:nvPr/>
          </p:nvSpPr>
          <p:spPr>
            <a:xfrm>
              <a:off x="2850579" y="1862237"/>
              <a:ext cx="2213654" cy="556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rPr dirty="0"/>
                <a:t>Button</a:t>
              </a:r>
            </a:p>
            <a:p>
              <a:pPr algn="ctr"/>
              <a:r>
                <a:rPr dirty="0"/>
                <a:t>(Take a picture)</a:t>
              </a:r>
            </a:p>
          </p:txBody>
        </p:sp>
      </p:grpSp>
      <p:sp>
        <p:nvSpPr>
          <p:cNvPr id="25" name="Rechteck">
            <a:extLst>
              <a:ext uri="{FF2B5EF4-FFF2-40B4-BE49-F238E27FC236}">
                <a16:creationId xmlns:a16="http://schemas.microsoft.com/office/drawing/2014/main" id="{DCD87902-2B6E-4F39-B805-0166F54BEDBE}"/>
              </a:ext>
            </a:extLst>
          </p:cNvPr>
          <p:cNvSpPr/>
          <p:nvPr/>
        </p:nvSpPr>
        <p:spPr>
          <a:xfrm>
            <a:off x="5109755" y="3636885"/>
            <a:ext cx="2304703" cy="591054"/>
          </a:xfrm>
          <a:prstGeom prst="rect">
            <a:avLst/>
          </a:prstGeom>
          <a:solidFill>
            <a:srgbClr val="DEEBF7"/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endParaRPr/>
          </a:p>
        </p:txBody>
      </p:sp>
      <p:sp>
        <p:nvSpPr>
          <p:cNvPr id="26" name="Printer…">
            <a:extLst>
              <a:ext uri="{FF2B5EF4-FFF2-40B4-BE49-F238E27FC236}">
                <a16:creationId xmlns:a16="http://schemas.microsoft.com/office/drawing/2014/main" id="{37A88450-7251-4EC8-BD0B-DF0C2D495941}"/>
              </a:ext>
            </a:extLst>
          </p:cNvPr>
          <p:cNvSpPr txBox="1"/>
          <p:nvPr/>
        </p:nvSpPr>
        <p:spPr>
          <a:xfrm>
            <a:off x="5155279" y="3654300"/>
            <a:ext cx="2213654" cy="556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ctr">
            <a:spAutoFit/>
          </a:bodyPr>
          <a:lstStyle/>
          <a:p>
            <a:pPr algn="ctr"/>
            <a:r>
              <a:rPr dirty="0"/>
              <a:t>Printer</a:t>
            </a:r>
          </a:p>
          <a:p>
            <a:pPr algn="ctr"/>
            <a:r>
              <a:rPr dirty="0"/>
              <a:t>(Thermal Printer)</a:t>
            </a:r>
          </a:p>
        </p:txBody>
      </p:sp>
      <p:sp>
        <p:nvSpPr>
          <p:cNvPr id="19" name="直線接點 14">
            <a:extLst>
              <a:ext uri="{FF2B5EF4-FFF2-40B4-BE49-F238E27FC236}">
                <a16:creationId xmlns:a16="http://schemas.microsoft.com/office/drawing/2014/main" id="{A1F1C401-75D9-493C-9FCB-0CF70D8346ED}"/>
              </a:ext>
            </a:extLst>
          </p:cNvPr>
          <p:cNvSpPr/>
          <p:nvPr/>
        </p:nvSpPr>
        <p:spPr>
          <a:xfrm flipH="1">
            <a:off x="4284524" y="3932412"/>
            <a:ext cx="825232" cy="1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0" name="直線接點 17">
            <a:extLst>
              <a:ext uri="{FF2B5EF4-FFF2-40B4-BE49-F238E27FC236}">
                <a16:creationId xmlns:a16="http://schemas.microsoft.com/office/drawing/2014/main" id="{4267864D-D0F9-47BC-8EE0-50CCA224799C}"/>
              </a:ext>
            </a:extLst>
          </p:cNvPr>
          <p:cNvSpPr/>
          <p:nvPr/>
        </p:nvSpPr>
        <p:spPr>
          <a:xfrm>
            <a:off x="2805056" y="4698932"/>
            <a:ext cx="1" cy="730019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3" name="Rechteck">
            <a:extLst>
              <a:ext uri="{FF2B5EF4-FFF2-40B4-BE49-F238E27FC236}">
                <a16:creationId xmlns:a16="http://schemas.microsoft.com/office/drawing/2014/main" id="{06B9C64D-C73E-4A89-A333-6B1578F58DEE}"/>
              </a:ext>
            </a:extLst>
          </p:cNvPr>
          <p:cNvSpPr/>
          <p:nvPr/>
        </p:nvSpPr>
        <p:spPr>
          <a:xfrm>
            <a:off x="1652705" y="5428950"/>
            <a:ext cx="2304703" cy="591054"/>
          </a:xfrm>
          <a:prstGeom prst="rect">
            <a:avLst/>
          </a:prstGeom>
          <a:solidFill>
            <a:srgbClr val="DEEBF7"/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endParaRPr/>
          </a:p>
        </p:txBody>
      </p:sp>
      <p:sp>
        <p:nvSpPr>
          <p:cNvPr id="24" name="Touch Screen…">
            <a:extLst>
              <a:ext uri="{FF2B5EF4-FFF2-40B4-BE49-F238E27FC236}">
                <a16:creationId xmlns:a16="http://schemas.microsoft.com/office/drawing/2014/main" id="{E043E6F6-10CD-4F72-B859-E2B8203CB909}"/>
              </a:ext>
            </a:extLst>
          </p:cNvPr>
          <p:cNvSpPr txBox="1"/>
          <p:nvPr/>
        </p:nvSpPr>
        <p:spPr>
          <a:xfrm>
            <a:off x="1698229" y="5446365"/>
            <a:ext cx="2213654" cy="556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ctr">
            <a:spAutoFit/>
          </a:bodyPr>
          <a:lstStyle/>
          <a:p>
            <a:pPr algn="ctr"/>
            <a:r>
              <a:t>Touch Screen</a:t>
            </a:r>
          </a:p>
          <a:p>
            <a:pPr algn="ctr"/>
            <a:r>
              <a:t>(3.5 inch RPI LCD)</a:t>
            </a:r>
          </a:p>
        </p:txBody>
      </p:sp>
      <p:pic>
        <p:nvPicPr>
          <p:cNvPr id="35" name="圖片 9" descr="圖片 9">
            <a:extLst>
              <a:ext uri="{FF2B5EF4-FFF2-40B4-BE49-F238E27FC236}">
                <a16:creationId xmlns:a16="http://schemas.microsoft.com/office/drawing/2014/main" id="{DC77691D-E373-4539-9E54-3A756780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401" y="1342839"/>
            <a:ext cx="2037722" cy="20861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68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A764F-5DF2-490E-BE29-43266E78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Pin-Set Connection</a:t>
            </a:r>
          </a:p>
        </p:txBody>
      </p:sp>
      <p:pic>
        <p:nvPicPr>
          <p:cNvPr id="36" name="Picture 2" descr="Raspberry Pi Pinout Guide: How to use the Raspberry Pi GPIOs? | Random Nerd  Tutorials">
            <a:extLst>
              <a:ext uri="{FF2B5EF4-FFF2-40B4-BE49-F238E27FC236}">
                <a16:creationId xmlns:a16="http://schemas.microsoft.com/office/drawing/2014/main" id="{6814F890-88C6-43BE-840F-C183CD736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5"/>
          <a:stretch/>
        </p:blipFill>
        <p:spPr bwMode="auto">
          <a:xfrm>
            <a:off x="24396" y="2462400"/>
            <a:ext cx="4152900" cy="386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字方塊 3">
            <a:extLst>
              <a:ext uri="{FF2B5EF4-FFF2-40B4-BE49-F238E27FC236}">
                <a16:creationId xmlns:a16="http://schemas.microsoft.com/office/drawing/2014/main" id="{17880118-FED2-4776-A65A-01F0730D85E1}"/>
              </a:ext>
            </a:extLst>
          </p:cNvPr>
          <p:cNvSpPr txBox="1"/>
          <p:nvPr/>
        </p:nvSpPr>
        <p:spPr>
          <a:xfrm>
            <a:off x="5052524" y="1669816"/>
            <a:ext cx="406164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LCD : Pin 1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17~26</a:t>
            </a:r>
            <a:b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Button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Pin 37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39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Printer : Pin  4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文字方塊 4">
            <a:extLst>
              <a:ext uri="{FF2B5EF4-FFF2-40B4-BE49-F238E27FC236}">
                <a16:creationId xmlns:a16="http://schemas.microsoft.com/office/drawing/2014/main" id="{892FB1A2-F71E-4BD3-9045-FE4D4BBABE4A}"/>
              </a:ext>
            </a:extLst>
          </p:cNvPr>
          <p:cNvSpPr txBox="1"/>
          <p:nvPr/>
        </p:nvSpPr>
        <p:spPr>
          <a:xfrm>
            <a:off x="4367796" y="2030312"/>
            <a:ext cx="553996" cy="3693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LCD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B382AEC-EDDC-4276-8333-99A29629BE1F}"/>
              </a:ext>
            </a:extLst>
          </p:cNvPr>
          <p:cNvCxnSpPr>
            <a:stCxn id="38" idx="1"/>
          </p:cNvCxnSpPr>
          <p:nvPr/>
        </p:nvCxnSpPr>
        <p:spPr>
          <a:xfrm flipH="1">
            <a:off x="1992896" y="2214977"/>
            <a:ext cx="2374900" cy="41477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15E5ED9-16C2-4C7C-8E66-B213ED7AE27E}"/>
              </a:ext>
            </a:extLst>
          </p:cNvPr>
          <p:cNvCxnSpPr>
            <a:stCxn id="38" idx="1"/>
          </p:cNvCxnSpPr>
          <p:nvPr/>
        </p:nvCxnSpPr>
        <p:spPr>
          <a:xfrm flipH="1">
            <a:off x="2175776" y="2214977"/>
            <a:ext cx="2192020" cy="40461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AEA67B4-BE68-4A02-BC94-D3338504B3F5}"/>
              </a:ext>
            </a:extLst>
          </p:cNvPr>
          <p:cNvCxnSpPr>
            <a:stCxn id="38" idx="1"/>
          </p:cNvCxnSpPr>
          <p:nvPr/>
        </p:nvCxnSpPr>
        <p:spPr>
          <a:xfrm flipH="1">
            <a:off x="2175776" y="2214977"/>
            <a:ext cx="2192020" cy="78900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574F017-B71E-47F5-BED0-9DA9BD91124C}"/>
              </a:ext>
            </a:extLst>
          </p:cNvPr>
          <p:cNvCxnSpPr>
            <a:stCxn id="38" idx="1"/>
          </p:cNvCxnSpPr>
          <p:nvPr/>
        </p:nvCxnSpPr>
        <p:spPr>
          <a:xfrm flipH="1">
            <a:off x="1992896" y="2214977"/>
            <a:ext cx="2374900" cy="113190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310D3DD-4AEF-4F55-95E1-A57406E4364E}"/>
              </a:ext>
            </a:extLst>
          </p:cNvPr>
          <p:cNvCxnSpPr>
            <a:stCxn id="38" idx="1"/>
          </p:cNvCxnSpPr>
          <p:nvPr/>
        </p:nvCxnSpPr>
        <p:spPr>
          <a:xfrm flipH="1">
            <a:off x="1992896" y="2214977"/>
            <a:ext cx="2374900" cy="134780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027E94E-4467-4AA6-B18B-1F5FFE992471}"/>
              </a:ext>
            </a:extLst>
          </p:cNvPr>
          <p:cNvCxnSpPr>
            <a:stCxn id="38" idx="1"/>
          </p:cNvCxnSpPr>
          <p:nvPr/>
        </p:nvCxnSpPr>
        <p:spPr>
          <a:xfrm flipH="1">
            <a:off x="2213029" y="2214977"/>
            <a:ext cx="2154767" cy="149596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ED1AD96-BE57-4D2F-99D0-395D77DADD82}"/>
              </a:ext>
            </a:extLst>
          </p:cNvPr>
          <p:cNvCxnSpPr>
            <a:stCxn id="38" idx="1"/>
          </p:cNvCxnSpPr>
          <p:nvPr/>
        </p:nvCxnSpPr>
        <p:spPr>
          <a:xfrm flipH="1">
            <a:off x="1992896" y="2214977"/>
            <a:ext cx="2374900" cy="191930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70545E09-7721-41A9-BA13-0AFBAE069D9E}"/>
              </a:ext>
            </a:extLst>
          </p:cNvPr>
          <p:cNvCxnSpPr>
            <a:stCxn id="38" idx="1"/>
          </p:cNvCxnSpPr>
          <p:nvPr/>
        </p:nvCxnSpPr>
        <p:spPr>
          <a:xfrm flipH="1">
            <a:off x="2213029" y="2214977"/>
            <a:ext cx="2154767" cy="190660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8E7EF9E5-731A-40F8-A739-D141A7A4EE05}"/>
              </a:ext>
            </a:extLst>
          </p:cNvPr>
          <p:cNvCxnSpPr>
            <a:stCxn id="38" idx="1"/>
          </p:cNvCxnSpPr>
          <p:nvPr/>
        </p:nvCxnSpPr>
        <p:spPr>
          <a:xfrm flipH="1">
            <a:off x="1992896" y="2214977"/>
            <a:ext cx="2374900" cy="210396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56DFF36-898F-41D4-B3C0-D95EED0AC68A}"/>
              </a:ext>
            </a:extLst>
          </p:cNvPr>
          <p:cNvCxnSpPr>
            <a:stCxn id="38" idx="1"/>
          </p:cNvCxnSpPr>
          <p:nvPr/>
        </p:nvCxnSpPr>
        <p:spPr>
          <a:xfrm flipH="1">
            <a:off x="2213029" y="2214977"/>
            <a:ext cx="2154767" cy="210133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80F1D3E2-6632-4AD6-A7DC-FEB666A4A041}"/>
              </a:ext>
            </a:extLst>
          </p:cNvPr>
          <p:cNvCxnSpPr>
            <a:stCxn id="38" idx="1"/>
          </p:cNvCxnSpPr>
          <p:nvPr/>
        </p:nvCxnSpPr>
        <p:spPr>
          <a:xfrm flipH="1">
            <a:off x="1992896" y="2214977"/>
            <a:ext cx="2374900" cy="228863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38EE97EF-7D6B-4C69-A040-F47BA34D6DCB}"/>
              </a:ext>
            </a:extLst>
          </p:cNvPr>
          <p:cNvCxnSpPr>
            <a:stCxn id="38" idx="1"/>
          </p:cNvCxnSpPr>
          <p:nvPr/>
        </p:nvCxnSpPr>
        <p:spPr>
          <a:xfrm flipH="1">
            <a:off x="2213029" y="2214977"/>
            <a:ext cx="2154767" cy="227913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1C1D1FAA-04AE-49DA-BBBD-B938C04FAD88}"/>
              </a:ext>
            </a:extLst>
          </p:cNvPr>
          <p:cNvCxnSpPr>
            <a:stCxn id="38" idx="1"/>
          </p:cNvCxnSpPr>
          <p:nvPr/>
        </p:nvCxnSpPr>
        <p:spPr>
          <a:xfrm flipH="1">
            <a:off x="1992896" y="2214977"/>
            <a:ext cx="2374900" cy="247329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3F6FD01-2DC5-42DE-9CA6-F18B6E8EC1EA}"/>
              </a:ext>
            </a:extLst>
          </p:cNvPr>
          <p:cNvCxnSpPr>
            <a:stCxn id="38" idx="1"/>
          </p:cNvCxnSpPr>
          <p:nvPr/>
        </p:nvCxnSpPr>
        <p:spPr>
          <a:xfrm flipH="1">
            <a:off x="2213029" y="2214977"/>
            <a:ext cx="2154767" cy="245693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1804D647-9F57-41ED-AFB5-6900BF84FA6A}"/>
              </a:ext>
            </a:extLst>
          </p:cNvPr>
          <p:cNvCxnSpPr>
            <a:stCxn id="38" idx="1"/>
          </p:cNvCxnSpPr>
          <p:nvPr/>
        </p:nvCxnSpPr>
        <p:spPr>
          <a:xfrm flipH="1">
            <a:off x="1992896" y="2214977"/>
            <a:ext cx="2374900" cy="265796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BBD0AA0-29ED-45BE-8EC2-1B3BCE81B9FE}"/>
              </a:ext>
            </a:extLst>
          </p:cNvPr>
          <p:cNvCxnSpPr>
            <a:stCxn id="38" idx="1"/>
          </p:cNvCxnSpPr>
          <p:nvPr/>
        </p:nvCxnSpPr>
        <p:spPr>
          <a:xfrm flipH="1">
            <a:off x="2213029" y="2214977"/>
            <a:ext cx="2154767" cy="265166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文字方塊 60">
            <a:extLst>
              <a:ext uri="{FF2B5EF4-FFF2-40B4-BE49-F238E27FC236}">
                <a16:creationId xmlns:a16="http://schemas.microsoft.com/office/drawing/2014/main" id="{1F106835-F690-4FD1-8E18-83CDC9447050}"/>
              </a:ext>
            </a:extLst>
          </p:cNvPr>
          <p:cNvSpPr txBox="1"/>
          <p:nvPr/>
        </p:nvSpPr>
        <p:spPr>
          <a:xfrm>
            <a:off x="4284440" y="3540811"/>
            <a:ext cx="720708" cy="369330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Button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6747D21A-4B9E-44C4-A9D8-743D9B5BB400}"/>
              </a:ext>
            </a:extLst>
          </p:cNvPr>
          <p:cNvCxnSpPr>
            <a:stCxn id="55" idx="1"/>
          </p:cNvCxnSpPr>
          <p:nvPr/>
        </p:nvCxnSpPr>
        <p:spPr>
          <a:xfrm flipH="1">
            <a:off x="1992896" y="3725476"/>
            <a:ext cx="2291544" cy="2267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365E3DFD-537F-4ADA-86C4-D6A69DA772AE}"/>
              </a:ext>
            </a:extLst>
          </p:cNvPr>
          <p:cNvCxnSpPr>
            <a:stCxn id="55" idx="1"/>
          </p:cNvCxnSpPr>
          <p:nvPr/>
        </p:nvCxnSpPr>
        <p:spPr>
          <a:xfrm flipH="1">
            <a:off x="1992896" y="3725476"/>
            <a:ext cx="2291544" cy="2457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文字方塊 65">
            <a:extLst>
              <a:ext uri="{FF2B5EF4-FFF2-40B4-BE49-F238E27FC236}">
                <a16:creationId xmlns:a16="http://schemas.microsoft.com/office/drawing/2014/main" id="{16D96844-DE05-45C6-A452-7F2C2B5E727E}"/>
              </a:ext>
            </a:extLst>
          </p:cNvPr>
          <p:cNvSpPr txBox="1"/>
          <p:nvPr/>
        </p:nvSpPr>
        <p:spPr>
          <a:xfrm>
            <a:off x="4284440" y="5582971"/>
            <a:ext cx="720708" cy="369330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Printer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B7F208A2-2172-48C2-AE4C-D876A5724570}"/>
              </a:ext>
            </a:extLst>
          </p:cNvPr>
          <p:cNvCxnSpPr>
            <a:stCxn id="58" idx="1"/>
          </p:cNvCxnSpPr>
          <p:nvPr/>
        </p:nvCxnSpPr>
        <p:spPr>
          <a:xfrm flipH="1" flipV="1">
            <a:off x="2175776" y="2780928"/>
            <a:ext cx="2108664" cy="2986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757BD84-1439-4611-BDCC-132B7F36D36A}"/>
              </a:ext>
            </a:extLst>
          </p:cNvPr>
          <p:cNvCxnSpPr>
            <a:stCxn id="58" idx="1"/>
          </p:cNvCxnSpPr>
          <p:nvPr/>
        </p:nvCxnSpPr>
        <p:spPr>
          <a:xfrm flipH="1" flipV="1">
            <a:off x="2175776" y="3181705"/>
            <a:ext cx="2108664" cy="258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26934EF4-D0AD-4509-8DDF-50AA125D12B2}"/>
              </a:ext>
            </a:extLst>
          </p:cNvPr>
          <p:cNvCxnSpPr>
            <a:stCxn id="58" idx="1"/>
          </p:cNvCxnSpPr>
          <p:nvPr/>
        </p:nvCxnSpPr>
        <p:spPr>
          <a:xfrm flipH="1" flipV="1">
            <a:off x="2175776" y="3354544"/>
            <a:ext cx="2108664" cy="241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9C6CAA9D-4B78-4D11-B517-31B58E39D1C9}"/>
              </a:ext>
            </a:extLst>
          </p:cNvPr>
          <p:cNvCxnSpPr>
            <a:stCxn id="58" idx="1"/>
          </p:cNvCxnSpPr>
          <p:nvPr/>
        </p:nvCxnSpPr>
        <p:spPr>
          <a:xfrm flipH="1" flipV="1">
            <a:off x="2189364" y="5615945"/>
            <a:ext cx="2095076" cy="15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790598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del01.ppt [相容模式]" id="{BC117EA9-20E9-4780-A817-07B5679CDEC1}" vid="{391D1F96-74C3-4CAD-BB0B-09589C0C6D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預設簡報設計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33865</TotalTime>
  <Words>871</Words>
  <Application>Microsoft Office PowerPoint</Application>
  <PresentationFormat>如螢幕大小 (4:3)</PresentationFormat>
  <Paragraphs>150</Paragraphs>
  <Slides>13</Slides>
  <Notes>9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ui-sans-serif</vt:lpstr>
      <vt:lpstr>新細明體</vt:lpstr>
      <vt:lpstr>標楷體-繁</vt:lpstr>
      <vt:lpstr>Arial</vt:lpstr>
      <vt:lpstr>Calibri</vt:lpstr>
      <vt:lpstr>Lato</vt:lpstr>
      <vt:lpstr>Times New Roman</vt:lpstr>
      <vt:lpstr>預設簡報設計</vt:lpstr>
      <vt:lpstr>Embedded System Final Presentation</vt:lpstr>
      <vt:lpstr>Application Scenarios (Story Line)</vt:lpstr>
      <vt:lpstr>Flow Chart</vt:lpstr>
      <vt:lpstr>Proposed Model - Cycle GAN</vt:lpstr>
      <vt:lpstr>Cycle GAN Model</vt:lpstr>
      <vt:lpstr>Image Pre-processing</vt:lpstr>
      <vt:lpstr>Training &amp; Testing Part</vt:lpstr>
      <vt:lpstr>Hardware Block Diagram</vt:lpstr>
      <vt:lpstr>Pin-Set Connection</vt:lpstr>
      <vt:lpstr>Thermal Printer paper</vt:lpstr>
      <vt:lpstr>Demo</vt:lpstr>
      <vt:lpstr>BOM (Bill of Materials)</vt:lpstr>
      <vt:lpstr>Breakdown of Job Assignment &amp; Gannt Chart</vt:lpstr>
    </vt:vector>
  </TitlesOfParts>
  <Company>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Survey: Roofline: An Insightful Visual Performance Model for Floating-Point Programs and Multicore Architectures</dc:title>
  <dc:creator>user</dc:creator>
  <cp:lastModifiedBy>Huang ShengWei</cp:lastModifiedBy>
  <cp:revision>418</cp:revision>
  <dcterms:created xsi:type="dcterms:W3CDTF">2023-07-20T21:24:37Z</dcterms:created>
  <dcterms:modified xsi:type="dcterms:W3CDTF">2024-05-29T06:33:51Z</dcterms:modified>
</cp:coreProperties>
</file>